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37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84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49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12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67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37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28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11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17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94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46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277B-63AA-419D-8681-4EB69351BEE0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E840-62A3-4005-8D1E-958DC12B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7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Tunisia’s</a:t>
            </a:r>
            <a:r>
              <a:rPr lang="fr-FR" dirty="0" smtClean="0"/>
              <a:t> </a:t>
            </a:r>
            <a:r>
              <a:rPr lang="fr-FR" dirty="0" err="1" smtClean="0"/>
              <a:t>broken</a:t>
            </a:r>
            <a:r>
              <a:rPr lang="fr-FR" dirty="0" smtClean="0"/>
              <a:t> </a:t>
            </a:r>
            <a:r>
              <a:rPr lang="fr-FR" dirty="0" err="1" smtClean="0"/>
              <a:t>democracy</a:t>
            </a:r>
            <a:r>
              <a:rPr lang="fr-FR" dirty="0" smtClean="0"/>
              <a:t>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98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/>
              <a:t>THE POWER OF A NARRATIVE, ANY NARRATIVE, LIES IN ITS DEEP  ROOTEDNESS IN PEOPLE’S CULTURE AND THEIR WILLINGNESS TO ACCEPT IT, THEN ADOPT IT AND DEFEND IT AGAINST OPPOSING IMPULSES.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42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err="1" smtClean="0"/>
              <a:t>Tunisia’s</a:t>
            </a:r>
            <a:r>
              <a:rPr lang="fr-FR" dirty="0" smtClean="0"/>
              <a:t> slide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autocracy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accelerating</a:t>
            </a:r>
            <a:r>
              <a:rPr lang="fr-FR" dirty="0" smtClean="0"/>
              <a:t>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day</a:t>
            </a:r>
            <a:endParaRPr lang="fr-FR" dirty="0" smtClean="0"/>
          </a:p>
          <a:p>
            <a:r>
              <a:rPr lang="fr-FR" dirty="0" err="1" smtClean="0"/>
              <a:t>However</a:t>
            </a:r>
            <a:r>
              <a:rPr lang="fr-FR" dirty="0" smtClean="0"/>
              <a:t>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  <a:r>
              <a:rPr lang="fr-FR" dirty="0" err="1" smtClean="0"/>
              <a:t>seek</a:t>
            </a:r>
            <a:r>
              <a:rPr lang="fr-FR" dirty="0" smtClean="0"/>
              <a:t> a </a:t>
            </a:r>
            <a:r>
              <a:rPr lang="fr-FR" b="1" dirty="0" err="1" smtClean="0"/>
              <a:t>frank</a:t>
            </a:r>
            <a:r>
              <a:rPr lang="fr-FR" b="1" dirty="0" smtClean="0"/>
              <a:t> </a:t>
            </a:r>
            <a:r>
              <a:rPr lang="fr-FR" b="1" dirty="0" err="1" smtClean="0"/>
              <a:t>assessment</a:t>
            </a:r>
            <a:r>
              <a:rPr lang="fr-FR" b="1" dirty="0" smtClean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democtatic</a:t>
            </a:r>
            <a:r>
              <a:rPr lang="fr-FR" dirty="0" smtClean="0"/>
              <a:t> </a:t>
            </a:r>
            <a:r>
              <a:rPr lang="fr-FR" dirty="0" err="1" smtClean="0"/>
              <a:t>experiment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J</a:t>
            </a:r>
            <a:r>
              <a:rPr lang="fr-FR" dirty="0" smtClean="0"/>
              <a:t>ust a </a:t>
            </a:r>
            <a:r>
              <a:rPr lang="fr-FR" dirty="0" err="1" smtClean="0"/>
              <a:t>brief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experiment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help </a:t>
            </a:r>
            <a:r>
              <a:rPr lang="fr-FR" dirty="0" err="1" smtClean="0"/>
              <a:t>provide</a:t>
            </a:r>
            <a:r>
              <a:rPr lang="fr-FR" dirty="0" smtClean="0"/>
              <a:t> a point of </a:t>
            </a:r>
            <a:r>
              <a:rPr lang="fr-FR" dirty="0" err="1" smtClean="0"/>
              <a:t>departure</a:t>
            </a:r>
            <a:r>
              <a:rPr lang="fr-FR" dirty="0" smtClean="0"/>
              <a:t> for future efforts of </a:t>
            </a:r>
            <a:r>
              <a:rPr lang="fr-FR" dirty="0" err="1" smtClean="0"/>
              <a:t>recovering</a:t>
            </a:r>
            <a:r>
              <a:rPr lang="fr-FR" dirty="0" smtClean="0"/>
              <a:t> </a:t>
            </a:r>
            <a:r>
              <a:rPr lang="fr-FR" dirty="0" err="1" smtClean="0"/>
              <a:t>democracy</a:t>
            </a:r>
            <a:endParaRPr lang="fr-FR" dirty="0" smtClean="0"/>
          </a:p>
          <a:p>
            <a:r>
              <a:rPr lang="fr-FR" dirty="0" smtClean="0"/>
              <a:t>Focus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on how the </a:t>
            </a:r>
            <a:r>
              <a:rPr lang="fr-FR" dirty="0" err="1" smtClean="0"/>
              <a:t>quest</a:t>
            </a:r>
            <a:r>
              <a:rPr lang="fr-FR" dirty="0" smtClean="0"/>
              <a:t> for </a:t>
            </a:r>
            <a:r>
              <a:rPr lang="fr-FR" dirty="0" err="1" smtClean="0"/>
              <a:t>democracy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renewed</a:t>
            </a:r>
            <a:r>
              <a:rPr lang="fr-FR" dirty="0" smtClean="0"/>
              <a:t> in the not-</a:t>
            </a:r>
            <a:r>
              <a:rPr lang="fr-FR" dirty="0" err="1" smtClean="0"/>
              <a:t>too</a:t>
            </a:r>
            <a:r>
              <a:rPr lang="fr-FR" dirty="0" smtClean="0"/>
              <a:t>-distant future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/>
              <a:t>y</a:t>
            </a:r>
            <a:r>
              <a:rPr lang="fr-FR" smtClean="0"/>
              <a:t>ears</a:t>
            </a:r>
            <a:r>
              <a:rPr lang="fr-FR" dirty="0" smtClean="0"/>
              <a:t> of </a:t>
            </a:r>
            <a:r>
              <a:rPr lang="fr-FR" dirty="0" err="1" smtClean="0"/>
              <a:t>experimenting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democracy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 Acceptable </a:t>
            </a:r>
            <a:r>
              <a:rPr lang="fr-FR" dirty="0" err="1" smtClean="0"/>
              <a:t>outcomes</a:t>
            </a:r>
            <a:r>
              <a:rPr lang="fr-FR" dirty="0" smtClean="0"/>
              <a:t> on the </a:t>
            </a:r>
            <a:r>
              <a:rPr lang="fr-FR" dirty="0" err="1" smtClean="0"/>
              <a:t>constitutional</a:t>
            </a:r>
            <a:r>
              <a:rPr lang="fr-FR" dirty="0" smtClean="0"/>
              <a:t>, </a:t>
            </a:r>
            <a:r>
              <a:rPr lang="fr-FR" dirty="0" err="1" smtClean="0"/>
              <a:t>political</a:t>
            </a:r>
            <a:r>
              <a:rPr lang="fr-FR" dirty="0" smtClean="0"/>
              <a:t> and </a:t>
            </a:r>
            <a:r>
              <a:rPr lang="fr-FR" dirty="0" err="1" smtClean="0"/>
              <a:t>electoral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endParaRPr lang="fr-FR" dirty="0"/>
          </a:p>
          <a:p>
            <a:r>
              <a:rPr lang="fr-FR" dirty="0" smtClean="0"/>
              <a:t>Poor </a:t>
            </a:r>
            <a:r>
              <a:rPr lang="fr-FR" dirty="0" err="1" smtClean="0"/>
              <a:t>developmental</a:t>
            </a:r>
            <a:r>
              <a:rPr lang="fr-FR" dirty="0" smtClean="0"/>
              <a:t> </a:t>
            </a:r>
            <a:r>
              <a:rPr lang="fr-FR" dirty="0" err="1" smtClean="0"/>
              <a:t>achievements</a:t>
            </a:r>
            <a:endParaRPr lang="fr-FR" dirty="0" smtClean="0"/>
          </a:p>
          <a:p>
            <a:r>
              <a:rPr lang="fr-FR" dirty="0" smtClean="0"/>
              <a:t>Ostensible redistribution of power, </a:t>
            </a:r>
            <a:r>
              <a:rPr lang="fr-FR" dirty="0" err="1" smtClean="0"/>
              <a:t>with</a:t>
            </a:r>
            <a:r>
              <a:rPr lang="fr-FR" dirty="0" smtClean="0"/>
              <a:t> the real power-</a:t>
            </a:r>
            <a:r>
              <a:rPr lang="fr-FR" dirty="0" err="1" smtClean="0"/>
              <a:t>holders</a:t>
            </a:r>
            <a:r>
              <a:rPr lang="fr-FR" dirty="0" smtClean="0"/>
              <a:t> and the </a:t>
            </a:r>
            <a:r>
              <a:rPr lang="fr-FR" dirty="0" err="1" smtClean="0"/>
              <a:t>deep</a:t>
            </a:r>
            <a:r>
              <a:rPr lang="fr-FR" dirty="0" smtClean="0"/>
              <a:t> State </a:t>
            </a:r>
            <a:r>
              <a:rPr lang="fr-FR" dirty="0" err="1" smtClean="0"/>
              <a:t>maintaining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positions ( </a:t>
            </a:r>
            <a:r>
              <a:rPr lang="fr-FR" dirty="0" err="1" smtClean="0"/>
              <a:t>economic</a:t>
            </a:r>
            <a:r>
              <a:rPr lang="fr-FR" dirty="0" smtClean="0"/>
              <a:t>, </a:t>
            </a:r>
            <a:r>
              <a:rPr lang="fr-FR" dirty="0" err="1" smtClean="0"/>
              <a:t>security</a:t>
            </a:r>
            <a:r>
              <a:rPr lang="fr-FR" dirty="0" smtClean="0"/>
              <a:t> and administrative </a:t>
            </a:r>
            <a:r>
              <a:rPr lang="fr-FR" dirty="0" err="1" smtClean="0"/>
              <a:t>elites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Increasing</a:t>
            </a:r>
            <a:r>
              <a:rPr lang="fr-FR" dirty="0" smtClean="0"/>
              <a:t> </a:t>
            </a:r>
            <a:r>
              <a:rPr lang="fr-FR" dirty="0" err="1" smtClean="0"/>
              <a:t>disconnection</a:t>
            </a:r>
            <a:r>
              <a:rPr lang="fr-FR" dirty="0" smtClean="0"/>
              <a:t> of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elites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public</a:t>
            </a:r>
          </a:p>
          <a:p>
            <a:r>
              <a:rPr lang="fr-FR" dirty="0" err="1" smtClean="0"/>
              <a:t>Political</a:t>
            </a:r>
            <a:r>
              <a:rPr lang="fr-FR" dirty="0" smtClean="0"/>
              <a:t> life </a:t>
            </a:r>
            <a:r>
              <a:rPr lang="fr-FR" dirty="0" err="1" smtClean="0"/>
              <a:t>transforming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a « </a:t>
            </a:r>
            <a:r>
              <a:rPr lang="fr-FR" dirty="0" err="1" smtClean="0"/>
              <a:t>war</a:t>
            </a:r>
            <a:r>
              <a:rPr lang="fr-FR" dirty="0" smtClean="0"/>
              <a:t> of </a:t>
            </a:r>
            <a:r>
              <a:rPr lang="fr-FR" dirty="0" smtClean="0"/>
              <a:t>positions », </a:t>
            </a:r>
            <a:r>
              <a:rPr lang="fr-FR" dirty="0" smtClean="0"/>
              <a:t>and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interests</a:t>
            </a:r>
            <a:endParaRPr lang="fr-FR" dirty="0" smtClean="0"/>
          </a:p>
          <a:p>
            <a:r>
              <a:rPr lang="fr-FR" dirty="0" smtClean="0"/>
              <a:t>Persistent </a:t>
            </a:r>
            <a:r>
              <a:rPr lang="fr-FR" dirty="0" err="1" smtClean="0"/>
              <a:t>ideological</a:t>
            </a:r>
            <a:r>
              <a:rPr lang="fr-FR" dirty="0" smtClean="0"/>
              <a:t> polarisation and </a:t>
            </a:r>
            <a:r>
              <a:rPr lang="fr-FR" dirty="0" err="1" smtClean="0"/>
              <a:t>mutual</a:t>
            </a:r>
            <a:r>
              <a:rPr lang="fr-FR" dirty="0" smtClean="0"/>
              <a:t> </a:t>
            </a:r>
            <a:r>
              <a:rPr lang="fr-FR" dirty="0" err="1" smtClean="0"/>
              <a:t>distrust</a:t>
            </a:r>
            <a:endParaRPr lang="fr-FR" dirty="0"/>
          </a:p>
          <a:p>
            <a:r>
              <a:rPr lang="fr-FR" dirty="0" err="1" smtClean="0"/>
              <a:t>Persistence</a:t>
            </a:r>
            <a:r>
              <a:rPr lang="fr-FR" dirty="0" smtClean="0"/>
              <a:t> of patrimonial </a:t>
            </a:r>
            <a:r>
              <a:rPr lang="fr-FR" dirty="0" err="1" smtClean="0"/>
              <a:t>governance</a:t>
            </a:r>
            <a:r>
              <a:rPr lang="fr-FR" dirty="0" smtClean="0"/>
              <a:t> ( </a:t>
            </a:r>
            <a:r>
              <a:rPr lang="fr-FR" dirty="0" err="1" smtClean="0"/>
              <a:t>particularism</a:t>
            </a:r>
            <a:r>
              <a:rPr lang="fr-FR" dirty="0" smtClean="0"/>
              <a:t>, </a:t>
            </a:r>
            <a:r>
              <a:rPr lang="fr-FR" dirty="0" err="1" smtClean="0"/>
              <a:t>clientelism</a:t>
            </a:r>
            <a:r>
              <a:rPr lang="fr-FR" dirty="0" smtClean="0"/>
              <a:t>, </a:t>
            </a:r>
            <a:r>
              <a:rPr lang="fr-FR" dirty="0" err="1" smtClean="0"/>
              <a:t>informal</a:t>
            </a:r>
            <a:r>
              <a:rPr lang="fr-FR" dirty="0" smtClean="0"/>
              <a:t> practices…)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69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Outcomes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Disillusionment</a:t>
            </a:r>
            <a:r>
              <a:rPr lang="fr-FR" dirty="0" smtClean="0"/>
              <a:t>: people </a:t>
            </a:r>
            <a:r>
              <a:rPr lang="fr-FR" dirty="0" err="1" smtClean="0"/>
              <a:t>losing</a:t>
            </a:r>
            <a:r>
              <a:rPr lang="fr-FR" dirty="0" smtClean="0"/>
              <a:t> </a:t>
            </a:r>
            <a:r>
              <a:rPr lang="fr-FR" dirty="0" err="1" smtClean="0"/>
              <a:t>faith</a:t>
            </a:r>
            <a:r>
              <a:rPr lang="fr-FR" dirty="0" smtClean="0"/>
              <a:t> in the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elites</a:t>
            </a:r>
            <a:r>
              <a:rPr lang="fr-FR" dirty="0" smtClean="0"/>
              <a:t> and </a:t>
            </a:r>
            <a:r>
              <a:rPr lang="fr-FR" dirty="0" err="1" smtClean="0"/>
              <a:t>democracy</a:t>
            </a:r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err="1" smtClean="0"/>
              <a:t>disillusionment</a:t>
            </a:r>
            <a:r>
              <a:rPr lang="fr-FR" dirty="0" smtClean="0"/>
              <a:t> </a:t>
            </a:r>
            <a:r>
              <a:rPr lang="fr-FR" dirty="0" err="1" smtClean="0"/>
              <a:t>accentuated</a:t>
            </a:r>
            <a:r>
              <a:rPr lang="fr-FR" dirty="0" smtClean="0"/>
              <a:t> by the COVID-19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endParaRPr lang="fr-FR" dirty="0"/>
          </a:p>
          <a:p>
            <a:r>
              <a:rPr lang="fr-FR" dirty="0" err="1" smtClean="0"/>
              <a:t>Unsustainable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and </a:t>
            </a:r>
            <a:r>
              <a:rPr lang="fr-FR" dirty="0" err="1" smtClean="0"/>
              <a:t>socio-economic</a:t>
            </a:r>
            <a:r>
              <a:rPr lang="fr-FR" dirty="0" smtClean="0"/>
              <a:t> situation</a:t>
            </a:r>
          </a:p>
          <a:p>
            <a:r>
              <a:rPr lang="fr-FR" dirty="0" smtClean="0"/>
              <a:t>The 25th of July coup d’Etat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81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Now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 </a:t>
            </a:r>
            <a:r>
              <a:rPr lang="fr-FR" dirty="0" err="1" smtClean="0"/>
              <a:t>populist</a:t>
            </a:r>
            <a:r>
              <a:rPr lang="fr-FR" dirty="0" smtClean="0"/>
              <a:t> </a:t>
            </a:r>
            <a:r>
              <a:rPr lang="fr-FR" dirty="0" err="1" smtClean="0"/>
              <a:t>autocracy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demolished</a:t>
            </a:r>
            <a:r>
              <a:rPr lang="fr-FR" dirty="0" smtClean="0"/>
              <a:t> all the </a:t>
            </a:r>
            <a:r>
              <a:rPr lang="fr-FR" dirty="0" err="1" smtClean="0"/>
              <a:t>nascent</a:t>
            </a:r>
            <a:r>
              <a:rPr lang="fr-FR" dirty="0" smtClean="0"/>
              <a:t> </a:t>
            </a:r>
            <a:r>
              <a:rPr lang="fr-FR" dirty="0" err="1" smtClean="0"/>
              <a:t>democratic</a:t>
            </a:r>
            <a:r>
              <a:rPr lang="fr-FR" dirty="0" smtClean="0"/>
              <a:t> institutions, </a:t>
            </a:r>
            <a:r>
              <a:rPr lang="fr-FR" dirty="0" err="1" smtClean="0"/>
              <a:t>killed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life and civil society</a:t>
            </a:r>
          </a:p>
          <a:p>
            <a:r>
              <a:rPr lang="fr-FR" dirty="0" smtClean="0"/>
              <a:t>A situation of a balance of </a:t>
            </a:r>
            <a:r>
              <a:rPr lang="fr-FR" dirty="0" err="1" smtClean="0"/>
              <a:t>weakness</a:t>
            </a:r>
            <a:r>
              <a:rPr lang="fr-FR" dirty="0" smtClean="0"/>
              <a:t> and </a:t>
            </a:r>
            <a:r>
              <a:rPr lang="fr-FR" dirty="0" err="1" smtClean="0"/>
              <a:t>incapacity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an </a:t>
            </a:r>
            <a:r>
              <a:rPr lang="fr-FR" dirty="0" err="1" smtClean="0"/>
              <a:t>autocrat</a:t>
            </a:r>
            <a:r>
              <a:rPr lang="fr-FR" dirty="0" smtClean="0"/>
              <a:t> on one </a:t>
            </a:r>
            <a:r>
              <a:rPr lang="fr-FR" dirty="0" err="1" smtClean="0"/>
              <a:t>side</a:t>
            </a:r>
            <a:r>
              <a:rPr lang="fr-FR" dirty="0" smtClean="0"/>
              <a:t> and a </a:t>
            </a:r>
            <a:r>
              <a:rPr lang="fr-FR" dirty="0" err="1" smtClean="0"/>
              <a:t>weak</a:t>
            </a:r>
            <a:r>
              <a:rPr lang="fr-FR" dirty="0" smtClean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divided</a:t>
            </a:r>
            <a:r>
              <a:rPr lang="fr-FR" dirty="0" smtClean="0"/>
              <a:t> opposition </a:t>
            </a:r>
            <a:r>
              <a:rPr lang="fr-FR" dirty="0" smtClean="0"/>
              <a:t>on the </a:t>
            </a:r>
            <a:r>
              <a:rPr lang="fr-FR" dirty="0" err="1" smtClean="0"/>
              <a:t>other</a:t>
            </a:r>
            <a:r>
              <a:rPr lang="fr-FR" dirty="0" smtClean="0"/>
              <a:t>)</a:t>
            </a:r>
          </a:p>
          <a:p>
            <a:r>
              <a:rPr lang="fr-FR" dirty="0" smtClean="0"/>
              <a:t>A multi-</a:t>
            </a:r>
            <a:r>
              <a:rPr lang="fr-FR" dirty="0" err="1" smtClean="0"/>
              <a:t>dimensional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/>
              <a:t> </a:t>
            </a:r>
            <a:r>
              <a:rPr lang="fr-FR" dirty="0" smtClean="0"/>
              <a:t>( </a:t>
            </a:r>
            <a:r>
              <a:rPr lang="fr-FR" dirty="0" err="1" smtClean="0"/>
              <a:t>socio-economic</a:t>
            </a:r>
            <a:r>
              <a:rPr lang="fr-FR" dirty="0" smtClean="0"/>
              <a:t>, </a:t>
            </a:r>
            <a:r>
              <a:rPr lang="fr-FR" dirty="0" err="1" smtClean="0"/>
              <a:t>political</a:t>
            </a:r>
            <a:r>
              <a:rPr lang="fr-FR" dirty="0" smtClean="0"/>
              <a:t>, </a:t>
            </a:r>
            <a:r>
              <a:rPr lang="fr-FR" dirty="0" err="1" smtClean="0"/>
              <a:t>ethical</a:t>
            </a:r>
            <a:r>
              <a:rPr lang="fr-FR" dirty="0" smtClean="0"/>
              <a:t>, </a:t>
            </a:r>
            <a:r>
              <a:rPr lang="fr-FR" dirty="0" err="1" smtClean="0"/>
              <a:t>educational</a:t>
            </a:r>
            <a:r>
              <a:rPr lang="fr-FR" dirty="0" smtClean="0"/>
              <a:t>, cultural…)</a:t>
            </a:r>
          </a:p>
          <a:p>
            <a:r>
              <a:rPr lang="fr-FR" dirty="0" smtClean="0"/>
              <a:t>Absence of a short-</a:t>
            </a:r>
            <a:r>
              <a:rPr lang="fr-FR" dirty="0" err="1" smtClean="0"/>
              <a:t>term</a:t>
            </a:r>
            <a:r>
              <a:rPr lang="fr-FR" dirty="0" smtClean="0"/>
              <a:t> solution</a:t>
            </a:r>
          </a:p>
          <a:p>
            <a:r>
              <a:rPr lang="fr-FR" dirty="0" smtClean="0"/>
              <a:t>In the </a:t>
            </a:r>
            <a:r>
              <a:rPr lang="fr-FR" dirty="0" err="1" smtClean="0"/>
              <a:t>near</a:t>
            </a:r>
            <a:r>
              <a:rPr lang="fr-FR" dirty="0" smtClean="0"/>
              <a:t> and medium </a:t>
            </a:r>
            <a:r>
              <a:rPr lang="fr-FR" dirty="0" err="1" smtClean="0"/>
              <a:t>terms</a:t>
            </a:r>
            <a:r>
              <a:rPr lang="fr-FR" dirty="0" smtClean="0"/>
              <a:t>, K. </a:t>
            </a:r>
            <a:r>
              <a:rPr lang="fr-FR" dirty="0" err="1" smtClean="0"/>
              <a:t>Saied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consolidate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power (possible </a:t>
            </a:r>
            <a:r>
              <a:rPr lang="fr-FR" dirty="0" err="1" smtClean="0"/>
              <a:t>reelection</a:t>
            </a:r>
            <a:r>
              <a:rPr lang="fr-FR" dirty="0" smtClean="0"/>
              <a:t> in 2024), </a:t>
            </a:r>
            <a:r>
              <a:rPr lang="fr-FR" dirty="0" err="1" smtClean="0"/>
              <a:t>unless</a:t>
            </a:r>
            <a:r>
              <a:rPr lang="fr-FR" dirty="0" smtClean="0"/>
              <a:t> a </a:t>
            </a:r>
            <a:r>
              <a:rPr lang="fr-FR" dirty="0" err="1" smtClean="0"/>
              <a:t>sustained</a:t>
            </a:r>
            <a:r>
              <a:rPr lang="fr-FR" dirty="0" smtClean="0"/>
              <a:t> </a:t>
            </a:r>
            <a:r>
              <a:rPr lang="fr-FR" dirty="0" err="1" smtClean="0"/>
              <a:t>popular</a:t>
            </a:r>
            <a:r>
              <a:rPr lang="fr-FR" dirty="0" smtClean="0"/>
              <a:t> </a:t>
            </a:r>
            <a:r>
              <a:rPr lang="fr-FR" dirty="0" err="1" smtClean="0"/>
              <a:t>movement</a:t>
            </a:r>
            <a:r>
              <a:rPr lang="fr-FR" dirty="0" smtClean="0"/>
              <a:t> or a </a:t>
            </a:r>
            <a:r>
              <a:rPr lang="fr-FR" dirty="0" err="1" smtClean="0"/>
              <a:t>sociopolitical</a:t>
            </a:r>
            <a:r>
              <a:rPr lang="fr-FR" dirty="0" smtClean="0"/>
              <a:t> explosion </a:t>
            </a:r>
            <a:r>
              <a:rPr lang="fr-FR" dirty="0" err="1" smtClean="0"/>
              <a:t>erupts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84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Bringing</a:t>
            </a:r>
            <a:r>
              <a:rPr lang="fr-FR" dirty="0"/>
              <a:t> </a:t>
            </a:r>
            <a:r>
              <a:rPr lang="fr-FR" dirty="0" err="1" smtClean="0"/>
              <a:t>democracy</a:t>
            </a:r>
            <a:r>
              <a:rPr lang="fr-FR" dirty="0" smtClean="0"/>
              <a:t> back: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Tunisians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save</a:t>
            </a:r>
            <a:r>
              <a:rPr lang="fr-FR" dirty="0" smtClean="0"/>
              <a:t> </a:t>
            </a:r>
            <a:r>
              <a:rPr lang="fr-FR" dirty="0" err="1" smtClean="0"/>
              <a:t>Tunisia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Rekindling</a:t>
            </a:r>
            <a:r>
              <a:rPr lang="fr-FR" dirty="0" smtClean="0"/>
              <a:t> the </a:t>
            </a:r>
            <a:r>
              <a:rPr lang="fr-FR" dirty="0" err="1" smtClean="0"/>
              <a:t>country’s</a:t>
            </a:r>
            <a:r>
              <a:rPr lang="fr-FR" dirty="0" smtClean="0"/>
              <a:t> </a:t>
            </a:r>
            <a:r>
              <a:rPr lang="fr-FR" dirty="0" err="1" smtClean="0"/>
              <a:t>democracy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require</a:t>
            </a:r>
            <a:r>
              <a:rPr lang="fr-FR" dirty="0" smtClean="0"/>
              <a:t> a long-</a:t>
            </a:r>
            <a:r>
              <a:rPr lang="fr-FR" dirty="0" err="1" smtClean="0"/>
              <a:t>term</a:t>
            </a:r>
            <a:r>
              <a:rPr lang="fr-FR" dirty="0" smtClean="0"/>
              <a:t> struggle</a:t>
            </a:r>
          </a:p>
          <a:p>
            <a:r>
              <a:rPr lang="fr-FR" dirty="0" smtClean="0"/>
              <a:t>WHAT SHOULD BE DONE?</a:t>
            </a:r>
          </a:p>
          <a:p>
            <a:endParaRPr lang="fr-FR" dirty="0" smtClean="0"/>
          </a:p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complementary</a:t>
            </a:r>
            <a:r>
              <a:rPr lang="fr-FR" dirty="0" smtClean="0"/>
              <a:t> </a:t>
            </a:r>
            <a:r>
              <a:rPr lang="fr-FR" dirty="0" err="1" smtClean="0"/>
              <a:t>trajectories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1- An </a:t>
            </a:r>
            <a:r>
              <a:rPr lang="fr-FR" dirty="0" err="1" smtClean="0"/>
              <a:t>immediate</a:t>
            </a:r>
            <a:r>
              <a:rPr lang="fr-FR" dirty="0" smtClean="0"/>
              <a:t> </a:t>
            </a:r>
            <a:r>
              <a:rPr lang="fr-FR" dirty="0" err="1" smtClean="0"/>
              <a:t>trajectory</a:t>
            </a:r>
            <a:r>
              <a:rPr lang="fr-FR" dirty="0" smtClean="0"/>
              <a:t> :« </a:t>
            </a:r>
            <a:r>
              <a:rPr lang="fr-FR" dirty="0" err="1" smtClean="0"/>
              <a:t>fire-fighting</a:t>
            </a:r>
            <a:r>
              <a:rPr lang="fr-FR" dirty="0" smtClean="0"/>
              <a:t> », the struggle for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and </a:t>
            </a:r>
            <a:r>
              <a:rPr lang="fr-FR" dirty="0" err="1" smtClean="0"/>
              <a:t>freedoms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2- A medium to long-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trajectory</a:t>
            </a:r>
            <a:r>
              <a:rPr lang="fr-FR" dirty="0" smtClean="0"/>
              <a:t>: </a:t>
            </a:r>
            <a:r>
              <a:rPr lang="fr-FR" dirty="0" err="1" smtClean="0"/>
              <a:t>founded</a:t>
            </a:r>
            <a:r>
              <a:rPr lang="fr-FR" dirty="0" smtClean="0"/>
              <a:t> on </a:t>
            </a:r>
            <a:r>
              <a:rPr lang="fr-FR" dirty="0" err="1" smtClean="0"/>
              <a:t>revisions</a:t>
            </a:r>
            <a:r>
              <a:rPr lang="fr-FR" dirty="0" smtClean="0"/>
              <a:t>, </a:t>
            </a:r>
            <a:r>
              <a:rPr lang="fr-FR" dirty="0" err="1" smtClean="0"/>
              <a:t>auto-critique</a:t>
            </a:r>
            <a:r>
              <a:rPr lang="fr-FR" dirty="0" smtClean="0"/>
              <a:t> and </a:t>
            </a:r>
            <a:r>
              <a:rPr lang="fr-FR" dirty="0" err="1" smtClean="0"/>
              <a:t>drawing</a:t>
            </a:r>
            <a:r>
              <a:rPr lang="fr-FR" dirty="0" smtClean="0"/>
              <a:t> </a:t>
            </a:r>
            <a:r>
              <a:rPr lang="fr-FR" dirty="0" err="1" smtClean="0"/>
              <a:t>lessons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664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revival of </a:t>
            </a:r>
            <a:r>
              <a:rPr lang="fr-FR" dirty="0" err="1" smtClean="0"/>
              <a:t>democracy</a:t>
            </a:r>
            <a:r>
              <a:rPr lang="fr-FR" dirty="0" smtClean="0"/>
              <a:t>: </a:t>
            </a:r>
            <a:r>
              <a:rPr lang="fr-FR" dirty="0" err="1" smtClean="0"/>
              <a:t>Finding</a:t>
            </a:r>
            <a:r>
              <a:rPr lang="fr-FR" dirty="0" smtClean="0"/>
              <a:t> </a:t>
            </a:r>
            <a:r>
              <a:rPr lang="fr-FR" dirty="0" err="1" smtClean="0"/>
              <a:t>common</a:t>
            </a:r>
            <a:r>
              <a:rPr lang="fr-FR" dirty="0" smtClean="0"/>
              <a:t> grounds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Based</a:t>
            </a:r>
            <a:r>
              <a:rPr lang="fr-FR" dirty="0" smtClean="0"/>
              <a:t> on:</a:t>
            </a:r>
          </a:p>
          <a:p>
            <a:pPr marL="0" indent="0">
              <a:buNone/>
            </a:pPr>
            <a:r>
              <a:rPr lang="fr-FR" dirty="0" smtClean="0"/>
              <a:t>1 - The </a:t>
            </a:r>
            <a:r>
              <a:rPr lang="fr-FR" dirty="0" err="1" smtClean="0"/>
              <a:t>will</a:t>
            </a:r>
            <a:r>
              <a:rPr lang="fr-FR" dirty="0" smtClean="0"/>
              <a:t> and the </a:t>
            </a:r>
            <a:r>
              <a:rPr lang="fr-FR" dirty="0" err="1" smtClean="0"/>
              <a:t>capacity</a:t>
            </a:r>
            <a:r>
              <a:rPr lang="fr-FR" dirty="0" smtClean="0"/>
              <a:t> of </a:t>
            </a:r>
            <a:r>
              <a:rPr lang="fr-FR" dirty="0" err="1" smtClean="0"/>
              <a:t>political</a:t>
            </a:r>
            <a:r>
              <a:rPr lang="fr-FR" dirty="0" smtClean="0"/>
              <a:t> leaders to </a:t>
            </a:r>
            <a:r>
              <a:rPr lang="fr-FR" dirty="0" err="1" smtClean="0"/>
              <a:t>create</a:t>
            </a:r>
            <a:r>
              <a:rPr lang="fr-FR" dirty="0" smtClean="0"/>
              <a:t> an </a:t>
            </a:r>
            <a:r>
              <a:rPr lang="fr-FR" dirty="0" err="1" smtClean="0"/>
              <a:t>organized</a:t>
            </a:r>
            <a:r>
              <a:rPr lang="fr-FR" dirty="0" smtClean="0"/>
              <a:t> alternative</a:t>
            </a:r>
          </a:p>
          <a:p>
            <a:pPr marL="0" indent="0">
              <a:buNone/>
            </a:pPr>
            <a:r>
              <a:rPr lang="fr-FR" dirty="0" smtClean="0"/>
              <a:t>2 - The </a:t>
            </a:r>
            <a:r>
              <a:rPr lang="fr-FR" dirty="0" err="1" smtClean="0"/>
              <a:t>ability</a:t>
            </a:r>
            <a:r>
              <a:rPr lang="fr-FR" dirty="0" smtClean="0"/>
              <a:t> of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organized</a:t>
            </a:r>
            <a:r>
              <a:rPr lang="fr-FR" dirty="0" smtClean="0"/>
              <a:t> alternative and </a:t>
            </a:r>
            <a:r>
              <a:rPr lang="fr-FR" dirty="0" err="1" smtClean="0"/>
              <a:t>its</a:t>
            </a:r>
            <a:r>
              <a:rPr lang="fr-FR" dirty="0" smtClean="0"/>
              <a:t> leaders to </a:t>
            </a:r>
            <a:r>
              <a:rPr lang="fr-FR" dirty="0" err="1" smtClean="0"/>
              <a:t>muster</a:t>
            </a:r>
            <a:r>
              <a:rPr lang="fr-FR" dirty="0" smtClean="0"/>
              <a:t> real </a:t>
            </a:r>
            <a:r>
              <a:rPr lang="fr-FR" dirty="0" err="1" smtClean="0"/>
              <a:t>popular</a:t>
            </a:r>
            <a:r>
              <a:rPr lang="fr-FR" dirty="0" smtClean="0"/>
              <a:t> support ( a </a:t>
            </a:r>
            <a:r>
              <a:rPr lang="fr-FR" dirty="0" err="1" smtClean="0"/>
              <a:t>discourse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focuses</a:t>
            </a:r>
            <a:r>
              <a:rPr lang="fr-FR" dirty="0" smtClean="0"/>
              <a:t> on </a:t>
            </a:r>
            <a:r>
              <a:rPr lang="fr-FR" dirty="0" err="1" smtClean="0"/>
              <a:t>people’s</a:t>
            </a:r>
            <a:r>
              <a:rPr lang="fr-FR" dirty="0" smtClean="0"/>
              <a:t> </a:t>
            </a:r>
            <a:r>
              <a:rPr lang="fr-FR" dirty="0" err="1" smtClean="0"/>
              <a:t>concerns</a:t>
            </a:r>
            <a:r>
              <a:rPr lang="fr-FR" dirty="0" smtClean="0"/>
              <a:t> and public </a:t>
            </a:r>
            <a:r>
              <a:rPr lang="fr-FR" dirty="0" err="1" smtClean="0"/>
              <a:t>policies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3 -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build</a:t>
            </a:r>
            <a:r>
              <a:rPr lang="fr-FR" dirty="0" smtClean="0"/>
              <a:t> an inclusive national </a:t>
            </a:r>
            <a:r>
              <a:rPr lang="fr-FR" dirty="0" err="1" smtClean="0"/>
              <a:t>reconciliation</a:t>
            </a:r>
            <a:r>
              <a:rPr lang="fr-FR" dirty="0" smtClean="0"/>
              <a:t> and </a:t>
            </a:r>
            <a:r>
              <a:rPr lang="fr-FR" dirty="0" err="1" smtClean="0"/>
              <a:t>overcome</a:t>
            </a:r>
            <a:r>
              <a:rPr lang="fr-FR" dirty="0" smtClean="0"/>
              <a:t> </a:t>
            </a:r>
            <a:r>
              <a:rPr lang="fr-FR" dirty="0" err="1" smtClean="0"/>
              <a:t>historical</a:t>
            </a:r>
            <a:r>
              <a:rPr lang="fr-FR" dirty="0" smtClean="0"/>
              <a:t> « </a:t>
            </a:r>
            <a:r>
              <a:rPr lang="fr-FR" dirty="0" err="1" smtClean="0"/>
              <a:t>glitches</a:t>
            </a:r>
            <a:r>
              <a:rPr lang="fr-FR" dirty="0" smtClean="0"/>
              <a:t> », </a:t>
            </a:r>
            <a:r>
              <a:rPr lang="fr-FR" dirty="0" err="1" smtClean="0"/>
              <a:t>ideological</a:t>
            </a:r>
            <a:r>
              <a:rPr lang="fr-FR" dirty="0" smtClean="0"/>
              <a:t> </a:t>
            </a:r>
            <a:r>
              <a:rPr lang="fr-FR" dirty="0" err="1" smtClean="0"/>
              <a:t>polarization</a:t>
            </a:r>
            <a:r>
              <a:rPr lang="fr-FR" dirty="0" smtClean="0"/>
              <a:t> and </a:t>
            </a:r>
            <a:r>
              <a:rPr lang="fr-FR" dirty="0" err="1" smtClean="0"/>
              <a:t>regional</a:t>
            </a:r>
            <a:r>
              <a:rPr lang="fr-FR" dirty="0" smtClean="0"/>
              <a:t> gaps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58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revival of </a:t>
            </a:r>
            <a:r>
              <a:rPr lang="fr-FR" dirty="0" err="1" smtClean="0"/>
              <a:t>democracy</a:t>
            </a:r>
            <a:r>
              <a:rPr lang="fr-FR" dirty="0" smtClean="0"/>
              <a:t>: Building </a:t>
            </a:r>
            <a:r>
              <a:rPr lang="fr-FR" dirty="0" err="1" smtClean="0"/>
              <a:t>solid</a:t>
            </a:r>
            <a:r>
              <a:rPr lang="fr-FR" dirty="0" smtClean="0"/>
              <a:t> </a:t>
            </a:r>
            <a:r>
              <a:rPr lang="fr-FR" smtClean="0"/>
              <a:t>foundations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/>
              <a:t>Approaching</a:t>
            </a:r>
            <a:r>
              <a:rPr lang="fr-FR" dirty="0"/>
              <a:t> </a:t>
            </a:r>
            <a:r>
              <a:rPr lang="fr-FR" dirty="0" err="1"/>
              <a:t>democracy</a:t>
            </a:r>
            <a:r>
              <a:rPr lang="fr-FR" dirty="0"/>
              <a:t> not </a:t>
            </a:r>
            <a:r>
              <a:rPr lang="fr-FR" dirty="0" err="1"/>
              <a:t>only</a:t>
            </a:r>
            <a:r>
              <a:rPr lang="fr-FR" dirty="0"/>
              <a:t> as a </a:t>
            </a:r>
            <a:r>
              <a:rPr lang="fr-FR" dirty="0" err="1"/>
              <a:t>competitive</a:t>
            </a:r>
            <a:r>
              <a:rPr lang="fr-FR" dirty="0"/>
              <a:t> </a:t>
            </a:r>
            <a:r>
              <a:rPr lang="fr-FR" dirty="0" err="1" smtClean="0"/>
              <a:t>procedure</a:t>
            </a:r>
            <a:r>
              <a:rPr lang="fr-FR" dirty="0" smtClean="0"/>
              <a:t>, but </a:t>
            </a:r>
            <a:r>
              <a:rPr lang="fr-FR" dirty="0" err="1" smtClean="0"/>
              <a:t>also</a:t>
            </a:r>
            <a:r>
              <a:rPr lang="fr-FR" dirty="0" smtClean="0"/>
              <a:t> as institution building, </a:t>
            </a:r>
            <a:r>
              <a:rPr lang="fr-FR" dirty="0" err="1" smtClean="0"/>
              <a:t>rule</a:t>
            </a:r>
            <a:r>
              <a:rPr lang="fr-FR" dirty="0" smtClean="0"/>
              <a:t> of </a:t>
            </a:r>
            <a:r>
              <a:rPr lang="fr-FR" dirty="0" err="1" smtClean="0"/>
              <a:t>law</a:t>
            </a:r>
            <a:r>
              <a:rPr lang="fr-FR" dirty="0" smtClean="0"/>
              <a:t> and </a:t>
            </a:r>
            <a:r>
              <a:rPr lang="fr-FR" dirty="0" err="1" smtClean="0"/>
              <a:t>fair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to </a:t>
            </a:r>
            <a:r>
              <a:rPr lang="fr-FR" dirty="0" err="1" smtClean="0"/>
              <a:t>wealth</a:t>
            </a:r>
            <a:endParaRPr lang="fr-FR" dirty="0"/>
          </a:p>
          <a:p>
            <a:r>
              <a:rPr lang="fr-FR" dirty="0" err="1" smtClean="0"/>
              <a:t>Revaluating</a:t>
            </a:r>
            <a:r>
              <a:rPr lang="fr-FR" dirty="0" smtClean="0"/>
              <a:t> </a:t>
            </a:r>
            <a:r>
              <a:rPr lang="fr-FR" dirty="0" err="1"/>
              <a:t>politics</a:t>
            </a:r>
            <a:r>
              <a:rPr lang="fr-FR" dirty="0"/>
              <a:t> by </a:t>
            </a:r>
            <a:r>
              <a:rPr lang="fr-FR" dirty="0" err="1"/>
              <a:t>expanding</a:t>
            </a:r>
            <a:r>
              <a:rPr lang="fr-FR" dirty="0"/>
              <a:t> participation in the public </a:t>
            </a:r>
            <a:r>
              <a:rPr lang="fr-FR" dirty="0" err="1"/>
              <a:t>debate</a:t>
            </a:r>
            <a:r>
              <a:rPr lang="fr-FR" dirty="0"/>
              <a:t>/ </a:t>
            </a:r>
            <a:r>
              <a:rPr lang="fr-FR" dirty="0" err="1" smtClean="0"/>
              <a:t>connecting</a:t>
            </a:r>
            <a:r>
              <a:rPr lang="fr-FR" dirty="0" smtClean="0"/>
              <a:t> </a:t>
            </a:r>
            <a:r>
              <a:rPr lang="fr-FR" dirty="0" err="1" smtClean="0"/>
              <a:t>elites</a:t>
            </a:r>
            <a:r>
              <a:rPr lang="fr-FR" dirty="0" smtClean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general</a:t>
            </a:r>
            <a:r>
              <a:rPr lang="fr-FR" dirty="0"/>
              <a:t> public</a:t>
            </a:r>
          </a:p>
          <a:p>
            <a:r>
              <a:rPr lang="fr-FR" dirty="0"/>
              <a:t>Building </a:t>
            </a:r>
            <a:r>
              <a:rPr lang="fr-FR" dirty="0" err="1"/>
              <a:t>generations</a:t>
            </a:r>
            <a:r>
              <a:rPr lang="fr-FR" dirty="0"/>
              <a:t> of </a:t>
            </a:r>
            <a:r>
              <a:rPr lang="fr-FR" dirty="0" err="1"/>
              <a:t>democrats</a:t>
            </a:r>
            <a:r>
              <a:rPr lang="fr-FR" dirty="0"/>
              <a:t> </a:t>
            </a:r>
            <a:r>
              <a:rPr lang="fr-FR" dirty="0" err="1"/>
              <a:t>inculcated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values of </a:t>
            </a:r>
            <a:r>
              <a:rPr lang="fr-FR" dirty="0" err="1"/>
              <a:t>citizenship</a:t>
            </a:r>
            <a:r>
              <a:rPr lang="fr-FR" dirty="0"/>
              <a:t>, and the </a:t>
            </a:r>
            <a:r>
              <a:rPr lang="fr-FR" dirty="0" err="1"/>
              <a:t>acceptance</a:t>
            </a:r>
            <a:r>
              <a:rPr lang="fr-FR" dirty="0"/>
              <a:t> of </a:t>
            </a:r>
            <a:r>
              <a:rPr lang="fr-FR" dirty="0" err="1"/>
              <a:t>difference</a:t>
            </a:r>
            <a:r>
              <a:rPr lang="fr-FR" dirty="0"/>
              <a:t>, </a:t>
            </a:r>
            <a:r>
              <a:rPr lang="fr-FR" dirty="0" err="1"/>
              <a:t>moving</a:t>
            </a:r>
            <a:r>
              <a:rPr lang="fr-FR" dirty="0"/>
              <a:t> </a:t>
            </a:r>
            <a:r>
              <a:rPr lang="fr-FR" dirty="0" err="1"/>
              <a:t>thus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state of </a:t>
            </a:r>
            <a:r>
              <a:rPr lang="fr-FR" dirty="0" err="1"/>
              <a:t>belligerency</a:t>
            </a:r>
            <a:r>
              <a:rPr lang="fr-FR" dirty="0"/>
              <a:t> to the culture of </a:t>
            </a:r>
            <a:r>
              <a:rPr lang="fr-FR" dirty="0" err="1" smtClean="0"/>
              <a:t>competition</a:t>
            </a:r>
            <a:endParaRPr lang="fr-FR" dirty="0" smtClean="0"/>
          </a:p>
          <a:p>
            <a:r>
              <a:rPr lang="fr-FR" dirty="0" err="1" smtClean="0"/>
              <a:t>Establishing</a:t>
            </a:r>
            <a:r>
              <a:rPr lang="fr-FR" dirty="0" smtClean="0"/>
              <a:t> a </a:t>
            </a:r>
            <a:r>
              <a:rPr lang="fr-FR" dirty="0" err="1" smtClean="0"/>
              <a:t>politically</a:t>
            </a:r>
            <a:r>
              <a:rPr lang="fr-FR" dirty="0" smtClean="0"/>
              <a:t> and </a:t>
            </a:r>
            <a:r>
              <a:rPr lang="fr-FR" dirty="0" err="1" smtClean="0"/>
              <a:t>socially</a:t>
            </a:r>
            <a:r>
              <a:rPr lang="fr-FR" dirty="0" smtClean="0"/>
              <a:t> inclusive State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provides</a:t>
            </a:r>
            <a:r>
              <a:rPr lang="fr-FR" dirty="0" smtClean="0"/>
              <a:t> </a:t>
            </a:r>
            <a:r>
              <a:rPr lang="fr-FR" dirty="0" err="1" smtClean="0"/>
              <a:t>opportunities</a:t>
            </a:r>
            <a:r>
              <a:rPr lang="fr-FR" dirty="0" smtClean="0"/>
              <a:t> </a:t>
            </a:r>
            <a:r>
              <a:rPr lang="fr-FR" dirty="0" err="1" smtClean="0"/>
              <a:t>instead</a:t>
            </a:r>
            <a:r>
              <a:rPr lang="fr-FR" dirty="0" smtClean="0"/>
              <a:t> of </a:t>
            </a:r>
            <a:r>
              <a:rPr lang="fr-FR" dirty="0" err="1" smtClean="0"/>
              <a:t>consecrating</a:t>
            </a:r>
            <a:r>
              <a:rPr lang="fr-FR" dirty="0" smtClean="0"/>
              <a:t> </a:t>
            </a:r>
            <a:r>
              <a:rPr lang="fr-FR" dirty="0" err="1" smtClean="0"/>
              <a:t>licensing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 (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deep</a:t>
            </a:r>
            <a:r>
              <a:rPr lang="fr-FR" dirty="0" smtClean="0"/>
              <a:t> </a:t>
            </a:r>
            <a:r>
              <a:rPr lang="fr-FR" dirty="0" err="1" smtClean="0"/>
              <a:t>reform</a:t>
            </a:r>
            <a:r>
              <a:rPr lang="fr-FR" dirty="0" smtClean="0"/>
              <a:t> of administration and </a:t>
            </a:r>
            <a:r>
              <a:rPr lang="fr-FR" dirty="0" err="1" smtClean="0"/>
              <a:t>education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Reinforcing</a:t>
            </a:r>
            <a:r>
              <a:rPr lang="fr-FR" dirty="0" smtClean="0"/>
              <a:t> the </a:t>
            </a:r>
            <a:r>
              <a:rPr lang="fr-FR" dirty="0" err="1" smtClean="0"/>
              <a:t>fundamentals</a:t>
            </a:r>
            <a:r>
              <a:rPr lang="fr-FR" dirty="0" smtClean="0"/>
              <a:t> of the national </a:t>
            </a:r>
            <a:r>
              <a:rPr lang="fr-FR" dirty="0" err="1" smtClean="0"/>
              <a:t>independance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509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err="1" smtClean="0"/>
              <a:t>Whatever</a:t>
            </a:r>
            <a:r>
              <a:rPr lang="fr-FR" dirty="0" smtClean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smtClean="0"/>
              <a:t>the new </a:t>
            </a:r>
            <a:r>
              <a:rPr lang="fr-FR" dirty="0" err="1" smtClean="0"/>
              <a:t>elites</a:t>
            </a:r>
            <a:r>
              <a:rPr lang="fr-FR" dirty="0" smtClean="0"/>
              <a:t>’ </a:t>
            </a:r>
            <a:r>
              <a:rPr lang="fr-FR" dirty="0" err="1"/>
              <a:t>shortcomings</a:t>
            </a:r>
            <a:r>
              <a:rPr lang="fr-FR" dirty="0"/>
              <a:t>,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</a:t>
            </a:r>
            <a:r>
              <a:rPr lang="fr-FR" dirty="0" smtClean="0"/>
              <a:t>:</a:t>
            </a:r>
          </a:p>
          <a:p>
            <a:pPr marL="457200" lvl="1" indent="0">
              <a:buNone/>
            </a:pPr>
            <a:r>
              <a:rPr lang="fr-FR" dirty="0" smtClean="0"/>
              <a:t>- </a:t>
            </a:r>
            <a:r>
              <a:rPr lang="fr-FR" dirty="0"/>
              <a:t>The </a:t>
            </a:r>
            <a:r>
              <a:rPr lang="fr-FR" dirty="0" err="1"/>
              <a:t>heavy</a:t>
            </a:r>
            <a:r>
              <a:rPr lang="fr-FR" dirty="0"/>
              <a:t> </a:t>
            </a:r>
            <a:r>
              <a:rPr lang="fr-FR" dirty="0" err="1"/>
              <a:t>legacies</a:t>
            </a:r>
            <a:r>
              <a:rPr lang="fr-FR" dirty="0"/>
              <a:t> of </a:t>
            </a:r>
            <a:r>
              <a:rPr lang="fr-FR" dirty="0" err="1"/>
              <a:t>authoritarianism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/>
              <a:t>constraints</a:t>
            </a:r>
            <a:r>
              <a:rPr lang="fr-FR" dirty="0"/>
              <a:t> of the </a:t>
            </a:r>
            <a:r>
              <a:rPr lang="fr-FR" dirty="0" err="1"/>
              <a:t>exercise</a:t>
            </a:r>
            <a:r>
              <a:rPr lang="fr-FR" dirty="0"/>
              <a:t> of power in an </a:t>
            </a:r>
            <a:r>
              <a:rPr lang="fr-FR" dirty="0" err="1"/>
              <a:t>extremely</a:t>
            </a:r>
            <a:r>
              <a:rPr lang="fr-FR" dirty="0"/>
              <a:t> </a:t>
            </a:r>
            <a:r>
              <a:rPr lang="fr-FR" dirty="0" err="1"/>
              <a:t>uncertain</a:t>
            </a:r>
            <a:r>
              <a:rPr lang="fr-FR" dirty="0"/>
              <a:t> and </a:t>
            </a:r>
            <a:r>
              <a:rPr lang="fr-FR" dirty="0" err="1"/>
              <a:t>polarized</a:t>
            </a:r>
            <a:r>
              <a:rPr lang="fr-FR" dirty="0"/>
              <a:t> </a:t>
            </a:r>
            <a:r>
              <a:rPr lang="fr-FR" dirty="0" err="1"/>
              <a:t>transitional</a:t>
            </a:r>
            <a:r>
              <a:rPr lang="fr-FR" dirty="0"/>
              <a:t> </a:t>
            </a:r>
            <a:r>
              <a:rPr lang="fr-FR" dirty="0" err="1" smtClean="0"/>
              <a:t>context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A</a:t>
            </a:r>
            <a:r>
              <a:rPr lang="fr-FR" dirty="0" smtClean="0"/>
              <a:t>n </a:t>
            </a:r>
            <a:r>
              <a:rPr lang="fr-FR" dirty="0"/>
              <a:t>adverse </a:t>
            </a:r>
            <a:r>
              <a:rPr lang="fr-FR" dirty="0" err="1"/>
              <a:t>regional</a:t>
            </a:r>
            <a:r>
              <a:rPr lang="fr-FR" dirty="0"/>
              <a:t> </a:t>
            </a:r>
            <a:r>
              <a:rPr lang="fr-FR" dirty="0" err="1" smtClean="0"/>
              <a:t>context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/>
              <a:t>failure</a:t>
            </a:r>
            <a:r>
              <a:rPr lang="fr-FR" dirty="0"/>
              <a:t> of the new </a:t>
            </a:r>
            <a:r>
              <a:rPr lang="fr-FR" dirty="0" err="1"/>
              <a:t>political</a:t>
            </a:r>
            <a:r>
              <a:rPr lang="fr-FR" dirty="0"/>
              <a:t> class to </a:t>
            </a:r>
            <a:r>
              <a:rPr lang="fr-FR" dirty="0" err="1"/>
              <a:t>defend</a:t>
            </a:r>
            <a:r>
              <a:rPr lang="fr-FR" dirty="0"/>
              <a:t> </a:t>
            </a:r>
            <a:r>
              <a:rPr lang="fr-FR" dirty="0" err="1"/>
              <a:t>democracy</a:t>
            </a:r>
            <a:r>
              <a:rPr lang="fr-FR" dirty="0"/>
              <a:t> as a « national narrative », the </a:t>
            </a:r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defended</a:t>
            </a:r>
            <a:r>
              <a:rPr lang="fr-FR" dirty="0"/>
              <a:t> the narrative of </a:t>
            </a:r>
            <a:r>
              <a:rPr lang="fr-FR" dirty="0" err="1" smtClean="0"/>
              <a:t>independence</a:t>
            </a:r>
            <a:endParaRPr lang="fr-FR" dirty="0" smtClean="0"/>
          </a:p>
          <a:p>
            <a:pPr lvl="0"/>
            <a:r>
              <a:rPr lang="fr-FR" dirty="0" err="1" smtClean="0"/>
              <a:t>Democratization</a:t>
            </a:r>
            <a:r>
              <a:rPr lang="fr-FR" dirty="0" smtClean="0"/>
              <a:t> </a:t>
            </a:r>
            <a:r>
              <a:rPr lang="fr-FR" dirty="0" err="1"/>
              <a:t>is</a:t>
            </a:r>
            <a:r>
              <a:rPr lang="fr-FR" dirty="0"/>
              <a:t> not a </a:t>
            </a:r>
            <a:r>
              <a:rPr lang="fr-FR" dirty="0" err="1"/>
              <a:t>linear</a:t>
            </a:r>
            <a:r>
              <a:rPr lang="fr-FR" dirty="0"/>
              <a:t> </a:t>
            </a:r>
            <a:r>
              <a:rPr lang="fr-FR" dirty="0" err="1"/>
              <a:t>process</a:t>
            </a:r>
            <a:endParaRPr lang="fr-FR" dirty="0"/>
          </a:p>
          <a:p>
            <a:pPr lvl="0"/>
            <a:r>
              <a:rPr lang="fr-FR" dirty="0" err="1"/>
              <a:t>Reversing</a:t>
            </a:r>
            <a:r>
              <a:rPr lang="fr-FR" dirty="0"/>
              <a:t> the coup at the moment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losing</a:t>
            </a:r>
            <a:r>
              <a:rPr lang="fr-FR" dirty="0"/>
              <a:t> </a:t>
            </a:r>
            <a:r>
              <a:rPr lang="fr-FR" dirty="0" err="1" smtClean="0"/>
              <a:t>bet</a:t>
            </a:r>
            <a:endParaRPr lang="fr-FR" dirty="0"/>
          </a:p>
          <a:p>
            <a:pPr lvl="0"/>
            <a:r>
              <a:rPr lang="fr-FR" dirty="0" smtClean="0"/>
              <a:t>Long-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/>
              <a:t>strategies</a:t>
            </a:r>
            <a:r>
              <a:rPr lang="fr-FR" dirty="0"/>
              <a:t> are </a:t>
            </a:r>
            <a:r>
              <a:rPr lang="fr-FR" dirty="0" err="1"/>
              <a:t>needed</a:t>
            </a:r>
            <a:r>
              <a:rPr lang="fr-FR" dirty="0"/>
              <a:t> </a:t>
            </a:r>
          </a:p>
          <a:p>
            <a:pPr lvl="1">
              <a:buFontTx/>
              <a:buChar char="-"/>
            </a:pPr>
            <a:endParaRPr lang="fr-FR" dirty="0" smtClean="0"/>
          </a:p>
          <a:p>
            <a:pPr lvl="1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7600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540</Words>
  <Application>Microsoft Office PowerPoint</Application>
  <PresentationFormat>Grand écran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 Tunisia’s broken democracy: what is next?</vt:lpstr>
      <vt:lpstr>INTRODUCTION </vt:lpstr>
      <vt:lpstr>Ten years of experimenting with democracy</vt:lpstr>
      <vt:lpstr>Outcomes:</vt:lpstr>
      <vt:lpstr>Now:</vt:lpstr>
      <vt:lpstr>Bringing democracy back: only Tunisians can save Tunisia</vt:lpstr>
      <vt:lpstr>The revival of democracy: Finding common grounds</vt:lpstr>
      <vt:lpstr>The revival of democracy: Building solid foundations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transform the plight of the democratic transition into an asset </dc:title>
  <dc:creator>LENOVO</dc:creator>
  <cp:lastModifiedBy>LENOVO</cp:lastModifiedBy>
  <cp:revision>49</cp:revision>
  <dcterms:created xsi:type="dcterms:W3CDTF">2023-08-13T16:26:40Z</dcterms:created>
  <dcterms:modified xsi:type="dcterms:W3CDTF">2023-09-01T16:30:50Z</dcterms:modified>
</cp:coreProperties>
</file>